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89"/>
  </p:notesMasterIdLst>
  <p:handoutMasterIdLst>
    <p:handoutMasterId r:id="rId90"/>
  </p:handoutMasterIdLst>
  <p:sldIdLst>
    <p:sldId id="343" r:id="rId3"/>
    <p:sldId id="325" r:id="rId4"/>
    <p:sldId id="10522" r:id="rId5"/>
    <p:sldId id="10523" r:id="rId6"/>
    <p:sldId id="371" r:id="rId7"/>
    <p:sldId id="10525" r:id="rId8"/>
    <p:sldId id="10526" r:id="rId9"/>
    <p:sldId id="511" r:id="rId10"/>
    <p:sldId id="10586" r:id="rId11"/>
    <p:sldId id="340" r:id="rId12"/>
    <p:sldId id="589" r:id="rId13"/>
    <p:sldId id="534" r:id="rId14"/>
    <p:sldId id="574" r:id="rId15"/>
    <p:sldId id="537" r:id="rId16"/>
    <p:sldId id="545" r:id="rId17"/>
    <p:sldId id="535" r:id="rId18"/>
    <p:sldId id="539" r:id="rId19"/>
    <p:sldId id="547" r:id="rId20"/>
    <p:sldId id="548" r:id="rId21"/>
    <p:sldId id="10593" r:id="rId22"/>
    <p:sldId id="10589" r:id="rId23"/>
    <p:sldId id="10588" r:id="rId24"/>
    <p:sldId id="10591" r:id="rId25"/>
    <p:sldId id="10592" r:id="rId26"/>
    <p:sldId id="10590" r:id="rId27"/>
    <p:sldId id="555" r:id="rId28"/>
    <p:sldId id="558" r:id="rId29"/>
    <p:sldId id="556" r:id="rId30"/>
    <p:sldId id="554" r:id="rId31"/>
    <p:sldId id="557" r:id="rId32"/>
    <p:sldId id="559" r:id="rId33"/>
    <p:sldId id="560" r:id="rId34"/>
    <p:sldId id="561" r:id="rId35"/>
    <p:sldId id="10594" r:id="rId36"/>
    <p:sldId id="10597" r:id="rId37"/>
    <p:sldId id="552" r:id="rId38"/>
    <p:sldId id="553" r:id="rId39"/>
    <p:sldId id="562" r:id="rId40"/>
    <p:sldId id="563" r:id="rId41"/>
    <p:sldId id="564" r:id="rId42"/>
    <p:sldId id="570" r:id="rId43"/>
    <p:sldId id="571" r:id="rId44"/>
    <p:sldId id="572" r:id="rId45"/>
    <p:sldId id="567" r:id="rId46"/>
    <p:sldId id="568" r:id="rId47"/>
    <p:sldId id="569" r:id="rId48"/>
    <p:sldId id="588" r:id="rId49"/>
    <p:sldId id="10595" r:id="rId50"/>
    <p:sldId id="10477" r:id="rId51"/>
    <p:sldId id="10479" r:id="rId52"/>
    <p:sldId id="10481" r:id="rId53"/>
    <p:sldId id="10482" r:id="rId54"/>
    <p:sldId id="10600" r:id="rId55"/>
    <p:sldId id="10483" r:id="rId56"/>
    <p:sldId id="10484" r:id="rId57"/>
    <p:sldId id="10485" r:id="rId58"/>
    <p:sldId id="10491" r:id="rId59"/>
    <p:sldId id="10493" r:id="rId60"/>
    <p:sldId id="10494" r:id="rId61"/>
    <p:sldId id="10601" r:id="rId62"/>
    <p:sldId id="10503" r:id="rId63"/>
    <p:sldId id="10496" r:id="rId64"/>
    <p:sldId id="10500" r:id="rId65"/>
    <p:sldId id="10501" r:id="rId66"/>
    <p:sldId id="10502" r:id="rId67"/>
    <p:sldId id="10497" r:id="rId68"/>
    <p:sldId id="10498" r:id="rId69"/>
    <p:sldId id="10504" r:id="rId70"/>
    <p:sldId id="10505" r:id="rId71"/>
    <p:sldId id="10506" r:id="rId72"/>
    <p:sldId id="10514" r:id="rId73"/>
    <p:sldId id="10516" r:id="rId74"/>
    <p:sldId id="10520" r:id="rId75"/>
    <p:sldId id="10596" r:id="rId76"/>
    <p:sldId id="10602" r:id="rId77"/>
    <p:sldId id="10603" r:id="rId78"/>
    <p:sldId id="10604" r:id="rId79"/>
    <p:sldId id="10605" r:id="rId80"/>
    <p:sldId id="825" r:id="rId81"/>
    <p:sldId id="10489" r:id="rId82"/>
    <p:sldId id="10488" r:id="rId83"/>
    <p:sldId id="823" r:id="rId84"/>
    <p:sldId id="824" r:id="rId85"/>
    <p:sldId id="10598" r:id="rId86"/>
    <p:sldId id="10599" r:id="rId87"/>
    <p:sldId id="10561" r:id="rId8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10522"/>
            <p14:sldId id="10523"/>
            <p14:sldId id="371"/>
            <p14:sldId id="10525"/>
            <p14:sldId id="10526"/>
            <p14:sldId id="511"/>
            <p14:sldId id="10586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7"/>
            <p14:sldId id="545"/>
            <p14:sldId id="535"/>
            <p14:sldId id="539"/>
            <p14:sldId id="547"/>
            <p14:sldId id="548"/>
          </p14:sldIdLst>
        </p14:section>
        <p14:section name="DEMO 2" id="{CBE8978B-7ABE-4A1A-A14A-77F6418E09A4}">
          <p14:sldIdLst>
            <p14:sldId id="10593"/>
            <p14:sldId id="10589"/>
            <p14:sldId id="10588"/>
            <p14:sldId id="10591"/>
            <p14:sldId id="10592"/>
            <p14:sldId id="10590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594"/>
            <p14:sldId id="10597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67"/>
            <p14:sldId id="568"/>
            <p14:sldId id="569"/>
            <p14:sldId id="588"/>
          </p14:sldIdLst>
        </p14:section>
        <p14:section name="DEMO 4" id="{1A0BD8F1-6C40-4754-8234-A3A37172F9AE}">
          <p14:sldIdLst>
            <p14:sldId id="10595"/>
            <p14:sldId id="10477"/>
            <p14:sldId id="10479"/>
            <p14:sldId id="10481"/>
            <p14:sldId id="10482"/>
            <p14:sldId id="10600"/>
            <p14:sldId id="10483"/>
            <p14:sldId id="10484"/>
            <p14:sldId id="10485"/>
            <p14:sldId id="10491"/>
            <p14:sldId id="10493"/>
            <p14:sldId id="10494"/>
            <p14:sldId id="10601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14"/>
            <p14:sldId id="10516"/>
            <p14:sldId id="10520"/>
          </p14:sldIdLst>
        </p14:section>
        <p14:section name="DEMO 5" id="{9CB348AB-EFFB-455C-A046-3FBD0E265BCA}">
          <p14:sldIdLst>
            <p14:sldId id="10596"/>
            <p14:sldId id="10602"/>
            <p14:sldId id="10603"/>
            <p14:sldId id="10604"/>
            <p14:sldId id="10605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10598"/>
            <p14:sldId id="10599"/>
            <p14:sldId id="10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67" autoAdjust="0"/>
    <p:restoredTop sz="92178" autoAdjust="0"/>
  </p:normalViewPr>
  <p:slideViewPr>
    <p:cSldViewPr snapToGrid="0">
      <p:cViewPr>
        <p:scale>
          <a:sx n="150" d="100"/>
          <a:sy n="150" d="100"/>
        </p:scale>
        <p:origin x="750" y="4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.com/title/8007582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sql/advanced-analytics/data-collection-ml-troubleshooting-process" TargetMode="External"/><Relationship Id="rId4" Type="http://schemas.openxmlformats.org/officeDocument/2006/relationships/hyperlink" Target="https://docs.microsoft.com/en-us/sql/advanced-analytics/install/sql-server-machine-learning-services-2019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install/sql-pretrained-models-install?view=sql-server-ver15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Docs/sql-docs/issues/2207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more: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https://blogs.msdn.microsoft.com/sqlserverstorageengine/2017/11/01/sentiment-analysis-with-python-in-sql-server-machine-learning-services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https://sqlchoice.blob.core.windows.net/sqlchoice/static/tpcxbb_1gb.bak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1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11/5/2019 2:22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RDL: Report Definition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PBIRS: Power BI Report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1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3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https://www.netflix.com/title/80075820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Execution Architecture: </a:t>
            </a:r>
            <a:r>
              <a:rPr lang="en-US" dirty="0">
                <a:hlinkClick r:id="rId3"/>
              </a:rPr>
              <a:t>https://docs.microsoft.com/en-us/sql/advanced-analytics/concepts/extension-python</a:t>
            </a:r>
            <a:endParaRPr lang="en-US" dirty="0"/>
          </a:p>
          <a:p>
            <a:r>
              <a:rPr lang="en-US" dirty="0"/>
              <a:t>Isolation Changes: </a:t>
            </a:r>
            <a:r>
              <a:rPr lang="en-US" dirty="0">
                <a:hlinkClick r:id="rId4"/>
              </a:rPr>
              <a:t>https://docs.microsoft.com/en-us/sql/advanced-analytics/install/sql-server-machine-learning-services-2019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Troubleshoot data collection for ML: </a:t>
            </a:r>
            <a:r>
              <a:rPr lang="en-US" dirty="0">
                <a:hlinkClick r:id="rId5"/>
              </a:rPr>
              <a:t>https://docs.microsoft.com/en-us/sql/advanced-analytics/data-collection-ml-troubleshooting-process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9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https://docs.microsoft.com/en-us/sql/advanced-analytics/install/sql-pretrained-models-install?view=sql-server-ver15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c:\Program Files\Microsoft SQL Server\150\Setup Bootstrap\SQL2019RC1\x64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330504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71379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0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07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44256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67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8149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767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2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2401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33558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205415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99164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667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80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79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7" Type="http://schemas.openxmlformats.org/officeDocument/2006/relationships/hyperlink" Target="https://docs.microsoft.com/en-us/sql/advanced-analytics/data-collection-ml-troubleshooting-proce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microsoft.com/en-us/sql/advanced-analytics/install/sql-server-machine-learning-services-2019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7.png"/><Relationship Id="rId4" Type="http://schemas.openxmlformats.org/officeDocument/2006/relationships/hyperlink" Target="https://docs.microsoft.com/en-us/sql/advanced-analytics/install/sql-pretrained-models-install?view=sql-server-ver15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ss.org/" TargetMode="External"/><Relationship Id="rId3" Type="http://schemas.openxmlformats.org/officeDocument/2006/relationships/hyperlink" Target="https://sqlpass.org/PASSChapters.aspx" TargetMode="External"/><Relationship Id="rId7" Type="http://schemas.openxmlformats.org/officeDocument/2006/relationships/hyperlink" Target="https://pass.org/Community/GetInvolved/Volunteers.aspx" TargetMode="External"/><Relationship Id="rId2" Type="http://schemas.openxmlformats.org/officeDocument/2006/relationships/hyperlink" Target="https://sqlpass.org/Events/24HoursofPAS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ss.org/marathon/2018/analytics/About.aspx" TargetMode="External"/><Relationship Id="rId5" Type="http://schemas.openxmlformats.org/officeDocument/2006/relationships/hyperlink" Target="http://pass.org/Community/Groups/VirtualGroups.aspx" TargetMode="External"/><Relationship Id="rId4" Type="http://schemas.openxmlformats.org/officeDocument/2006/relationships/hyperlink" Target="https://sqlsaturday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3.png"/><Relationship Id="rId5" Type="http://schemas.openxmlformats.org/officeDocument/2006/relationships/hyperlink" Target="https://sqlchoice.blob.core.windows.net/sqlchoice/static/tpcxbb_1gb.bak" TargetMode="External"/><Relationship Id="rId4" Type="http://schemas.openxmlformats.org/officeDocument/2006/relationships/hyperlink" Target="https://blogs.msdn.microsoft.com/sqlserverstorageengine/2017/11/01/sentiment-analysis-with-python-in-sql-server-machine-learning-service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oice.blob.core.windows.net/sqlchoice/static/tpcxbb_1gb.bak" TargetMode="External"/><Relationship Id="rId2" Type="http://schemas.openxmlformats.org/officeDocument/2006/relationships/hyperlink" Target="https://blogs.msdn.microsoft.com/sqlserverstorageengine/2017/11/01/sentiment-analysis-with-python-in-sql-server-machine-learning-servic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hyperlink" Target="https://docs.microsoft.com/en-us/sql/advanced-analytics/r/how-to-do-realtime-scoring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services/cognitive-services/text-analytics" TargetMode="External"/><Relationship Id="rId2" Type="http://schemas.openxmlformats.org/officeDocument/2006/relationships/hyperlink" Target="https://docs.microsoft.com/azure/cognitive-services/text-analytics/quickstarts/python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docs.microsoft.com/sql/relational-databases/system-stored-procedures/sp-execute-external-script-transact-sq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4802160/convert-json-api-response-to-pandas-dataframe" TargetMode="External"/><Relationship Id="rId2" Type="http://schemas.openxmlformats.org/officeDocument/2006/relationships/hyperlink" Target="https://stackoverflow.com/questions/47954324/how-to-output-values-from-sp-execute-external-script-into-table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repl.it/languages/python3" TargetMode="Externa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netflix.com/trollhunters" TargetMode="External"/><Relationship Id="rId2" Type="http://schemas.openxmlformats.org/officeDocument/2006/relationships/hyperlink" Target="https://tvtropes.org/pmwiki/pmwiki.php/Quotes/Trollhunter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languages/python3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languages/python3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stackoverflow.com/questions/2872384/hide-column-based-up-parameter-selected-ssrs" TargetMode="External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lp.com/developers/display_requirements" TargetMode="External"/><Relationship Id="rId2" Type="http://schemas.openxmlformats.org/officeDocument/2006/relationships/hyperlink" Target="https://www.yelp.com/developers/api_term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5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sql-server-samples/blob/master/samples/features/sql-big-data-cluster/spark/data-loading/spark-twitter-streaming-sample.ipynb" TargetMode="Externa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3dz6b" TargetMode="External"/><Relationship Id="rId2" Type="http://schemas.openxmlformats.org/officeDocument/2006/relationships/hyperlink" Target="http://aka.ms/mlsqldev" TargetMode="Externa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python/new-components-in-sql-server-to-support-python-integration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fleitasarts.com/" TargetMode="External"/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126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twitter.com/hiramfleitas" TargetMode="External"/><Relationship Id="rId11" Type="http://schemas.openxmlformats.org/officeDocument/2006/relationships/hyperlink" Target="https://github.com/hfleitas" TargetMode="External"/><Relationship Id="rId5" Type="http://schemas.microsoft.com/office/2007/relationships/hdphoto" Target="../media/hdphoto2.wdp"/><Relationship Id="rId15" Type="http://schemas.openxmlformats.org/officeDocument/2006/relationships/hyperlink" Target="mailto:hiram@fleitasarts.com?subject=Power%20Platform%20-%20Game%20Changer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hyperlink" Target="https://linkedin.com/in/hiramfleita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Add ML Features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Grant Access &amp; Configure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Install Pre-Trained Models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ADD9-775F-4319-9340-B1F934AD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"/>
            <a:ext cx="9144000" cy="5141443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2994603"/>
            <a:ext cx="4122146" cy="16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114671" y="346533"/>
            <a:ext cx="2825031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293200" y="4722802"/>
            <a:ext cx="614715" cy="299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3011B-8341-479F-9F07-E3C3699A9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03" y="394654"/>
            <a:ext cx="7043738" cy="434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hlinkClick r:id="rId3"/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3" y="829209"/>
            <a:ext cx="4334978" cy="18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hlinkClick r:id="rId3"/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49" y="2863577"/>
            <a:ext cx="5226502" cy="18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E3288AD-9AB5-42CD-9047-9E3726B1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53" y="160033"/>
            <a:ext cx="8481212" cy="499232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5AFB-C0CB-43BA-97B4-F0EAFF5742A8}"/>
              </a:ext>
            </a:extLst>
          </p:cNvPr>
          <p:cNvSpPr txBox="1"/>
          <p:nvPr/>
        </p:nvSpPr>
        <p:spPr>
          <a:xfrm>
            <a:off x="172653" y="4558725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r>
              <a:rPr lang="en-US" sz="800" dirty="0">
                <a:hlinkClick r:id="rId3"/>
              </a:rPr>
              <a:t>https://docs.microsoft.com/en-us/sql/advanced-analytics/concepts/extension-python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https://docs.microsoft.com/en-us/sql/advanced-analytics/install/sql-server-machine-learning-services-2019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https://docs.microsoft.com/en-us/sql/advanced-analytics/data-collection-ml-troubleshooting-process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32F4-7FA5-47AF-AFA8-EBF0E610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53" y="1502601"/>
            <a:ext cx="2857501" cy="32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0"/>
          <a:stretch/>
        </p:blipFill>
        <p:spPr>
          <a:xfrm>
            <a:off x="0" y="554368"/>
            <a:ext cx="9144000" cy="238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3C366-9B71-46E6-8EFD-2F4613EF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7"/>
          <a:stretch/>
        </p:blipFill>
        <p:spPr>
          <a:xfrm>
            <a:off x="0" y="3381387"/>
            <a:ext cx="9144000" cy="1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9" y="907163"/>
            <a:ext cx="6172201" cy="332917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4DD9519-3722-456F-9F99-2BA54CD5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296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988894F-DD32-4EB5-857D-13F18C7F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711"/>
            <a:ext cx="9144000" cy="35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7EB09-44A1-41D0-A199-EE34F8C2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43" b="428"/>
          <a:stretch/>
        </p:blipFill>
        <p:spPr>
          <a:xfrm>
            <a:off x="0" y="1057850"/>
            <a:ext cx="9144000" cy="30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446D1-0E2B-4C62-BCC8-800160F1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9"/>
          <a:stretch/>
        </p:blipFill>
        <p:spPr>
          <a:xfrm>
            <a:off x="0" y="0"/>
            <a:ext cx="9144000" cy="125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CDAC-2847-4E2C-A55C-6425AFC86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7" b="82838"/>
          <a:stretch/>
        </p:blipFill>
        <p:spPr>
          <a:xfrm>
            <a:off x="0" y="1249381"/>
            <a:ext cx="9144000" cy="86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5E9C-48F4-40C2-B431-398AC62D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8" r="10877" b="49032"/>
          <a:stretch/>
        </p:blipFill>
        <p:spPr>
          <a:xfrm>
            <a:off x="0" y="2711699"/>
            <a:ext cx="9144000" cy="612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7B69-0EEE-4F48-B70B-8F34A74B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20" r="10877" b="65794"/>
          <a:stretch/>
        </p:blipFill>
        <p:spPr>
          <a:xfrm>
            <a:off x="0" y="2110267"/>
            <a:ext cx="9144000" cy="606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AAFC2-5FC0-4890-B14C-DCB4ADA6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62" r="10877" b="32652"/>
          <a:stretch/>
        </p:blipFill>
        <p:spPr>
          <a:xfrm>
            <a:off x="0" y="3324689"/>
            <a:ext cx="9144000" cy="60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04C51-08DD-417B-A704-27B81012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95" r="10877" b="16119"/>
          <a:stretch/>
        </p:blipFill>
        <p:spPr>
          <a:xfrm>
            <a:off x="0" y="3930960"/>
            <a:ext cx="9144000" cy="60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4B1A3-0F56-47F6-91C2-BE7A81B4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14" r="10877"/>
          <a:stretch/>
        </p:blipFill>
        <p:spPr>
          <a:xfrm>
            <a:off x="0" y="4537230"/>
            <a:ext cx="9144000" cy="606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419D0A-5546-40E0-9FC9-8AEF5BCCCF23}"/>
              </a:ext>
            </a:extLst>
          </p:cNvPr>
          <p:cNvSpPr/>
          <p:nvPr/>
        </p:nvSpPr>
        <p:spPr>
          <a:xfrm>
            <a:off x="104417" y="119748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873CC-F3A9-40F9-AA79-29B15841AF79}"/>
              </a:ext>
            </a:extLst>
          </p:cNvPr>
          <p:cNvSpPr/>
          <p:nvPr/>
        </p:nvSpPr>
        <p:spPr>
          <a:xfrm>
            <a:off x="2514370" y="4600574"/>
            <a:ext cx="445524" cy="5167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Requirements.txt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Common Vulnerabilities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Python Profiling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1055066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2DF8-8D24-4A57-B946-2C329ED9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r="138"/>
          <a:stretch/>
        </p:blipFill>
        <p:spPr>
          <a:xfrm>
            <a:off x="0" y="720653"/>
            <a:ext cx="9144000" cy="3702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6589037" y="3002280"/>
            <a:ext cx="1702714" cy="1828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B1E0F-C921-41F8-B37F-20892E41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1" y="1538287"/>
            <a:ext cx="1881989" cy="26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CF993F-E30B-4630-8AEB-95354877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3" y="0"/>
            <a:ext cx="6626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9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0F8FB-21CD-41F4-AA0C-ACC18761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1" y="0"/>
            <a:ext cx="7329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7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1B4DE-C207-44E7-BFB5-FC8AE342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924"/>
            <a:ext cx="9144000" cy="4095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8348664" y="1997956"/>
            <a:ext cx="53578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5C037-658C-4299-802E-25F582D64D2D}"/>
              </a:ext>
            </a:extLst>
          </p:cNvPr>
          <p:cNvSpPr/>
          <p:nvPr/>
        </p:nvSpPr>
        <p:spPr>
          <a:xfrm>
            <a:off x="1608503" y="94744"/>
            <a:ext cx="59269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sz="1600" dirty="0">
                <a:cs typeface="Consolas" panose="020B0609020204030204" pitchFamily="49" charset="0"/>
              </a:rPr>
              <a:t>Admin </a:t>
            </a:r>
            <a:r>
              <a:rPr lang="en-US" sz="1600" dirty="0" err="1">
                <a:cs typeface="Consolas" panose="020B0609020204030204" pitchFamily="49" charset="0"/>
              </a:rPr>
              <a:t>cmd</a:t>
            </a:r>
            <a:r>
              <a:rPr lang="en-US" sz="1600" dirty="0">
                <a:cs typeface="Consolas" panose="020B0609020204030204" pitchFamily="49" charset="0"/>
              </a:rPr>
              <a:t> or PowerShell:</a:t>
            </a: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install -U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pkgname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DF7-303A-4271-9501-9BD9D4A2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" y="1471613"/>
            <a:ext cx="2393516" cy="3293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DB2E2-5F46-483C-870D-8AF24F93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0"/>
          <a:stretch/>
        </p:blipFill>
        <p:spPr>
          <a:xfrm>
            <a:off x="4770874" y="2443433"/>
            <a:ext cx="2956784" cy="2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78CF2-755A-4E74-BAA5-A1579BF8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6" t="65555" r="7327" b="17482"/>
          <a:stretch/>
        </p:blipFill>
        <p:spPr>
          <a:xfrm>
            <a:off x="4636366" y="583761"/>
            <a:ext cx="3905589" cy="127402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A29B6B-6EF2-4B4A-970C-D508F5A5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6EDB-4FDA-4084-BAC1-19434C76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" y="2608007"/>
            <a:ext cx="4149391" cy="2074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AB07A-7A99-4DA6-BEF2-3AC335AA2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5" t="67269" r="7098" b="13194"/>
          <a:stretch/>
        </p:blipFill>
        <p:spPr>
          <a:xfrm>
            <a:off x="4636366" y="3238206"/>
            <a:ext cx="3914485" cy="146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48BA0-CC9C-4B31-8176-C7673451E9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" t="67639" r="7554" b="15744"/>
          <a:stretch/>
        </p:blipFill>
        <p:spPr>
          <a:xfrm>
            <a:off x="4636368" y="1923537"/>
            <a:ext cx="3894800" cy="12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9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32375"/>
          <a:stretch/>
        </p:blipFill>
        <p:spPr>
          <a:xfrm>
            <a:off x="0" y="660"/>
            <a:ext cx="9144000" cy="4566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28961" y="210839"/>
            <a:ext cx="2044898" cy="111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14A02E-C3B6-4FB7-B7BE-D6496A72AF72}"/>
              </a:ext>
            </a:extLst>
          </p:cNvPr>
          <p:cNvSpPr/>
          <p:nvPr/>
        </p:nvSpPr>
        <p:spPr>
          <a:xfrm>
            <a:off x="3288507" y="185738"/>
            <a:ext cx="1529678" cy="3667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45024"/>
          <a:stretch/>
        </p:blipFill>
        <p:spPr>
          <a:xfrm>
            <a:off x="0" y="715674"/>
            <a:ext cx="9144001" cy="37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8553" r="23780" b="5174"/>
          <a:stretch/>
        </p:blipFill>
        <p:spPr>
          <a:xfrm>
            <a:off x="1247376" y="0"/>
            <a:ext cx="6649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8508" r="23802" b="5173"/>
          <a:stretch/>
        </p:blipFill>
        <p:spPr>
          <a:xfrm>
            <a:off x="1246936" y="0"/>
            <a:ext cx="6650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5B774B50-413E-4033-959E-68B594879238}"/>
              </a:ext>
            </a:extLst>
          </p:cNvPr>
          <p:cNvSpPr/>
          <p:nvPr/>
        </p:nvSpPr>
        <p:spPr>
          <a:xfrm>
            <a:off x="40436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64DD4712-CCF4-4818-90A9-96AD9F92B78D}"/>
              </a:ext>
            </a:extLst>
          </p:cNvPr>
          <p:cNvSpPr/>
          <p:nvPr/>
        </p:nvSpPr>
        <p:spPr>
          <a:xfrm>
            <a:off x="573913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72CDAE1A-7300-461D-8DA0-2A22BCAD46E3}"/>
              </a:ext>
            </a:extLst>
          </p:cNvPr>
          <p:cNvSpPr/>
          <p:nvPr/>
        </p:nvSpPr>
        <p:spPr>
          <a:xfrm>
            <a:off x="73583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5"/>
            <a:extLst>
              <a:ext uri="{FF2B5EF4-FFF2-40B4-BE49-F238E27FC236}">
                <a16:creationId xmlns:a16="http://schemas.microsoft.com/office/drawing/2014/main" id="{A2E7D71E-D8CF-4471-B793-86CB75449B8A}"/>
              </a:ext>
            </a:extLst>
          </p:cNvPr>
          <p:cNvSpPr/>
          <p:nvPr/>
        </p:nvSpPr>
        <p:spPr>
          <a:xfrm>
            <a:off x="4043680" y="2851151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871DB3E5-088A-4B04-9592-FB68F0980460}"/>
              </a:ext>
            </a:extLst>
          </p:cNvPr>
          <p:cNvSpPr/>
          <p:nvPr/>
        </p:nvSpPr>
        <p:spPr>
          <a:xfrm>
            <a:off x="573913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7"/>
            <a:extLst>
              <a:ext uri="{FF2B5EF4-FFF2-40B4-BE49-F238E27FC236}">
                <a16:creationId xmlns:a16="http://schemas.microsoft.com/office/drawing/2014/main" id="{21AED553-4A14-44D4-A43E-92F71E8D90FF}"/>
              </a:ext>
            </a:extLst>
          </p:cNvPr>
          <p:cNvSpPr/>
          <p:nvPr/>
        </p:nvSpPr>
        <p:spPr>
          <a:xfrm>
            <a:off x="735838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hlinkClick r:id="rId8"/>
            <a:extLst>
              <a:ext uri="{FF2B5EF4-FFF2-40B4-BE49-F238E27FC236}">
                <a16:creationId xmlns:a16="http://schemas.microsoft.com/office/drawing/2014/main" id="{1926A768-DDD3-4300-8A8D-DE74D880A2D8}"/>
              </a:ext>
            </a:extLst>
          </p:cNvPr>
          <p:cNvSpPr/>
          <p:nvPr/>
        </p:nvSpPr>
        <p:spPr>
          <a:xfrm>
            <a:off x="381000" y="3117850"/>
            <a:ext cx="26416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6" t="8390" r="23803" b="5173"/>
          <a:stretch/>
        </p:blipFill>
        <p:spPr>
          <a:xfrm>
            <a:off x="1245305" y="0"/>
            <a:ext cx="6641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8436" r="23865" b="5237"/>
          <a:stretch/>
        </p:blipFill>
        <p:spPr>
          <a:xfrm>
            <a:off x="1250703" y="0"/>
            <a:ext cx="6642594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1" t="8500" r="23901" b="5363"/>
          <a:stretch/>
        </p:blipFill>
        <p:spPr>
          <a:xfrm>
            <a:off x="1249057" y="0"/>
            <a:ext cx="6645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9" t="8437" r="23901" b="5300"/>
          <a:stretch/>
        </p:blipFill>
        <p:spPr>
          <a:xfrm>
            <a:off x="1250156" y="0"/>
            <a:ext cx="6643688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In-Database 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realtime_scoring_only = True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sp_rxPredict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Performance 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819471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29133" r="64584" b="50000"/>
          <a:stretch/>
        </p:blipFill>
        <p:spPr>
          <a:xfrm>
            <a:off x="2146124" y="183595"/>
            <a:ext cx="4094641" cy="1493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D9E67-38DB-4292-BDF6-7A1E3507C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 t="61468" r="60285" b="18956"/>
          <a:stretch/>
        </p:blipFill>
        <p:spPr>
          <a:xfrm>
            <a:off x="2146124" y="1767601"/>
            <a:ext cx="4644326" cy="1401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6D4B2-E608-4267-8277-5C2D955CE361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5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290E1-1FAC-4BD5-8006-69600004C6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3" t="44147" r="60385" b="35922"/>
          <a:stretch/>
        </p:blipFill>
        <p:spPr>
          <a:xfrm>
            <a:off x="2146124" y="3259221"/>
            <a:ext cx="4851751" cy="14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2B04E0-2339-41F0-8AD7-F4D66F40BEFF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75986-CE9F-48EB-9666-D59078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3" t="18933" r="38715" b="12275"/>
          <a:stretch/>
        </p:blipFill>
        <p:spPr>
          <a:xfrm>
            <a:off x="1031425" y="0"/>
            <a:ext cx="7081150" cy="47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B43A0B-942B-40B4-8021-D8BC33FE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" t="16878" r="64827" b="75253"/>
          <a:stretch/>
        </p:blipFill>
        <p:spPr>
          <a:xfrm>
            <a:off x="0" y="571890"/>
            <a:ext cx="4837235" cy="67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06" y="577"/>
            <a:ext cx="5064994" cy="38956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BABAA3-EA2A-4876-97C2-90A6D66DA281}"/>
              </a:ext>
            </a:extLst>
          </p:cNvPr>
          <p:cNvSpPr/>
          <p:nvPr/>
        </p:nvSpPr>
        <p:spPr>
          <a:xfrm>
            <a:off x="7469981" y="4018081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00:01:35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00:01:08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FDD191-31AC-4011-B181-445FDA42F9F0}"/>
              </a:ext>
            </a:extLst>
          </p:cNvPr>
          <p:cNvGrpSpPr/>
          <p:nvPr/>
        </p:nvGrpSpPr>
        <p:grpSpPr>
          <a:xfrm>
            <a:off x="0" y="3601593"/>
            <a:ext cx="7469980" cy="1230762"/>
            <a:chOff x="1883568" y="3788569"/>
            <a:chExt cx="7469982" cy="1275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3EE72A-4A38-4A32-B49D-D5C280B6C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62219" r="49238" b="27501"/>
            <a:stretch/>
          </p:blipFill>
          <p:spPr>
            <a:xfrm>
              <a:off x="1883569" y="3788569"/>
              <a:ext cx="7469981" cy="882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4A6879-D285-43B1-A3BC-8CE9724D6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89118" r="49238" b="5915"/>
            <a:stretch/>
          </p:blipFill>
          <p:spPr>
            <a:xfrm>
              <a:off x="1883568" y="4638177"/>
              <a:ext cx="7469981" cy="4263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055D7-BB5A-4086-B67F-838D2AE2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590" t="62220" r="23951" b="24362"/>
            <a:stretch/>
          </p:blipFill>
          <p:spPr>
            <a:xfrm>
              <a:off x="8825702" y="3788569"/>
              <a:ext cx="527848" cy="1151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42D63C-CB3C-4490-811D-77265D90A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89" t="90897" r="23951" b="5916"/>
            <a:stretch/>
          </p:blipFill>
          <p:spPr>
            <a:xfrm>
              <a:off x="5437123" y="4788961"/>
              <a:ext cx="3916426" cy="2735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0BF60E-434C-4A4C-82F6-1AB2A19E9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"/>
          <a:stretch/>
        </p:blipFill>
        <p:spPr>
          <a:xfrm>
            <a:off x="0" y="3569199"/>
            <a:ext cx="7469980" cy="12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3556-3B61-49E4-B398-1257795E1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5794" r="15833" b="13077"/>
          <a:stretch/>
        </p:blipFill>
        <p:spPr>
          <a:xfrm>
            <a:off x="0" y="0"/>
            <a:ext cx="9144000" cy="4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2B04F-B026-47BA-B14E-3F8ED846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" t="29841" r="1823" b="5513"/>
          <a:stretch/>
        </p:blipFill>
        <p:spPr>
          <a:xfrm>
            <a:off x="0" y="1012455"/>
            <a:ext cx="9144000" cy="345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FCA6A-57DF-4A9F-981C-AA5FD87E5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" t="19542" r="75105" b="78662"/>
          <a:stretch/>
        </p:blipFill>
        <p:spPr>
          <a:xfrm>
            <a:off x="2390919" y="411498"/>
            <a:ext cx="4362161" cy="2047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8912E6-A4A6-4C41-AE88-3A42BF49E91F}"/>
              </a:ext>
            </a:extLst>
          </p:cNvPr>
          <p:cNvGrpSpPr/>
          <p:nvPr/>
        </p:nvGrpSpPr>
        <p:grpSpPr>
          <a:xfrm>
            <a:off x="7666383" y="4202906"/>
            <a:ext cx="1360937" cy="259555"/>
            <a:chOff x="7666383" y="4202906"/>
            <a:chExt cx="1360937" cy="2595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A93124-D002-46D7-8F84-042B22AB0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87" t="92193" r="2446" b="5513"/>
            <a:stretch/>
          </p:blipFill>
          <p:spPr>
            <a:xfrm>
              <a:off x="7666383" y="4220817"/>
              <a:ext cx="1360937" cy="2416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9F0B52-8830-450B-97DD-46777E4495E2}"/>
                </a:ext>
              </a:extLst>
            </p:cNvPr>
            <p:cNvSpPr/>
            <p:nvPr/>
          </p:nvSpPr>
          <p:spPr>
            <a:xfrm>
              <a:off x="7666384" y="4202906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2A08EE-053C-4DE3-9F43-DD80DC53304E}"/>
              </a:ext>
            </a:extLst>
          </p:cNvPr>
          <p:cNvGrpSpPr/>
          <p:nvPr/>
        </p:nvGrpSpPr>
        <p:grpSpPr>
          <a:xfrm>
            <a:off x="2263690" y="1012455"/>
            <a:ext cx="4616619" cy="3450696"/>
            <a:chOff x="2263690" y="1012455"/>
            <a:chExt cx="4616619" cy="34506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86D933-9829-4B10-934C-3F2BFA168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9"/>
            <a:stretch/>
          </p:blipFill>
          <p:spPr>
            <a:xfrm>
              <a:off x="2263690" y="1012455"/>
              <a:ext cx="4616619" cy="34506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431C30-DCD5-458C-8805-D3FD9586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939" y="4220817"/>
              <a:ext cx="1544370" cy="2339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1941D-01BE-4BEF-87FD-34102A69255B}"/>
                </a:ext>
              </a:extLst>
            </p:cNvPr>
            <p:cNvSpPr/>
            <p:nvPr/>
          </p:nvSpPr>
          <p:spPr>
            <a:xfrm>
              <a:off x="5335938" y="4202906"/>
              <a:ext cx="1417142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2774D98-AA30-44F0-AF79-CC08C2883913}"/>
              </a:ext>
            </a:extLst>
          </p:cNvPr>
          <p:cNvSpPr/>
          <p:nvPr/>
        </p:nvSpPr>
        <p:spPr>
          <a:xfrm>
            <a:off x="0" y="4509154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00:00:17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00:00:10</a:t>
            </a:r>
          </a:p>
        </p:txBody>
      </p: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32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B5677B-B6B1-4E02-8D4E-0F7D7BDD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7" y="1207971"/>
            <a:ext cx="8200786" cy="191302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CC45CFB-8B4A-4AB3-BA56-F05AB85D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AD1B6-5EA5-4AF1-B08E-1D4535E54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6" y="2164482"/>
            <a:ext cx="2149475" cy="28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t="15301" r="20764" b="13571"/>
          <a:stretch/>
        </p:blipFill>
        <p:spPr>
          <a:xfrm>
            <a:off x="0" y="157935"/>
            <a:ext cx="9144000" cy="4827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46D47-8D67-4DDB-989B-6AE292876D94}"/>
              </a:ext>
            </a:extLst>
          </p:cNvPr>
          <p:cNvSpPr/>
          <p:nvPr/>
        </p:nvSpPr>
        <p:spPr>
          <a:xfrm>
            <a:off x="2451652" y="3521353"/>
            <a:ext cx="1674395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4ABB1-27AF-4B80-B5E0-A8095F71FF99}"/>
              </a:ext>
            </a:extLst>
          </p:cNvPr>
          <p:cNvSpPr/>
          <p:nvPr/>
        </p:nvSpPr>
        <p:spPr>
          <a:xfrm>
            <a:off x="2087217" y="3130414"/>
            <a:ext cx="1013792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19E25-5A9D-4B11-8FFA-2150BF81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t="21078" r="54926" b="76967"/>
          <a:stretch/>
        </p:blipFill>
        <p:spPr>
          <a:xfrm>
            <a:off x="0" y="330200"/>
            <a:ext cx="6321982" cy="166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977" y="496771"/>
            <a:ext cx="6041023" cy="342478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1F85B6-EFE1-42AA-BD12-9FABEB53C6F4}"/>
              </a:ext>
            </a:extLst>
          </p:cNvPr>
          <p:cNvGrpSpPr/>
          <p:nvPr/>
        </p:nvGrpSpPr>
        <p:grpSpPr>
          <a:xfrm>
            <a:off x="-9045" y="1325878"/>
            <a:ext cx="5396385" cy="3487422"/>
            <a:chOff x="-9045" y="1325878"/>
            <a:chExt cx="5396385" cy="348742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2AB58A6-4A4D-4D17-B39A-65A8EEAE4D46}"/>
                </a:ext>
              </a:extLst>
            </p:cNvPr>
            <p:cNvGrpSpPr/>
            <p:nvPr/>
          </p:nvGrpSpPr>
          <p:grpSpPr>
            <a:xfrm>
              <a:off x="-9045" y="1325878"/>
              <a:ext cx="5396385" cy="3487422"/>
              <a:chOff x="-9045" y="1325878"/>
              <a:chExt cx="4878225" cy="321571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CBFA933-ADF8-4227-B5AD-211CE8928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2767" t="46356" r="1641" b="5058"/>
              <a:stretch/>
            </p:blipFill>
            <p:spPr>
              <a:xfrm>
                <a:off x="1857854" y="1325878"/>
                <a:ext cx="3011326" cy="321571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F75555E-DDB0-46DB-BBA8-537519AD91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38" t="46356" r="74353" b="5058"/>
              <a:stretch/>
            </p:blipFill>
            <p:spPr>
              <a:xfrm>
                <a:off x="-9045" y="1325879"/>
                <a:ext cx="2813206" cy="3215711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31BC79-D47D-4773-8ABF-430E094FCD8F}"/>
                </a:ext>
              </a:extLst>
            </p:cNvPr>
            <p:cNvSpPr/>
            <p:nvPr/>
          </p:nvSpPr>
          <p:spPr>
            <a:xfrm>
              <a:off x="4498181" y="4583977"/>
              <a:ext cx="450057" cy="202406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CBE4E-6D65-4F34-B15F-757CC2B542E1}"/>
              </a:ext>
            </a:extLst>
          </p:cNvPr>
          <p:cNvSpPr/>
          <p:nvPr/>
        </p:nvSpPr>
        <p:spPr>
          <a:xfrm>
            <a:off x="5572125" y="4291589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00:02:40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071A6-3EC7-4A3C-A617-7F7009CE9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46" y="1325876"/>
            <a:ext cx="5581171" cy="35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60FC97-2F70-4878-A180-97DAC9473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24931" r="45402" b="73108"/>
          <a:stretch/>
        </p:blipFill>
        <p:spPr>
          <a:xfrm>
            <a:off x="748205" y="205441"/>
            <a:ext cx="7520941" cy="162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DBF7E-1394-4F90-B0CB-2A3A0076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t="15325" r="68187" b="67343"/>
          <a:stretch/>
        </p:blipFill>
        <p:spPr>
          <a:xfrm>
            <a:off x="2005325" y="1764920"/>
            <a:ext cx="4312689" cy="1484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3339CA-E082-47AD-BC1D-656618875CC8}"/>
              </a:ext>
            </a:extLst>
          </p:cNvPr>
          <p:cNvSpPr/>
          <p:nvPr/>
        </p:nvSpPr>
        <p:spPr>
          <a:xfrm>
            <a:off x="3001864" y="1321135"/>
            <a:ext cx="231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dirty="0">
                <a:cs typeface="Consolas" panose="020B0609020204030204" pitchFamily="49" charset="0"/>
              </a:rPr>
              <a:t>Let’s try sp_rxPredict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16765-BD10-4258-8217-0E9F122CDC26}"/>
              </a:ext>
            </a:extLst>
          </p:cNvPr>
          <p:cNvSpPr txBox="1"/>
          <p:nvPr/>
        </p:nvSpPr>
        <p:spPr>
          <a:xfrm>
            <a:off x="172653" y="4804946"/>
            <a:ext cx="416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 </a:t>
            </a:r>
          </a:p>
          <a:p>
            <a:r>
              <a:rPr lang="en-US" sz="800" dirty="0">
                <a:hlinkClick r:id="rId4"/>
              </a:rPr>
              <a:t>https://docs.microsoft.com/en-us/sql/advanced-analytics/r/how-to-do-realtime-scoring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5BC789-77B4-42B1-AF4E-EE7DE75EE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5" y="367587"/>
            <a:ext cx="7520941" cy="712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8B671-1EE4-49B7-ADF7-BC7DEA92BF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80623"/>
          <a:stretch/>
        </p:blipFill>
        <p:spPr>
          <a:xfrm>
            <a:off x="363297" y="3346945"/>
            <a:ext cx="8290754" cy="338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CC9CD-A4C5-4032-A2A4-F328413AFF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241"/>
          <a:stretch/>
        </p:blipFill>
        <p:spPr>
          <a:xfrm>
            <a:off x="363298" y="3685499"/>
            <a:ext cx="8290754" cy="9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173B5-29DA-4737-B620-A7A08F95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06" y="0"/>
            <a:ext cx="91988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48DDE-C232-4F92-93F0-A7C6AD7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63" y="0"/>
            <a:ext cx="762802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96606-AA10-4994-8FF5-2A292847F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2" y="0"/>
            <a:ext cx="76280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14663-1C96-4828-8BBB-B8638911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" t="15325" r="26438" b="74784"/>
          <a:stretch/>
        </p:blipFill>
        <p:spPr>
          <a:xfrm>
            <a:off x="0" y="201688"/>
            <a:ext cx="9144000" cy="7246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0C2BEB3-B55F-468F-9A5E-19F073C7620B}"/>
              </a:ext>
            </a:extLst>
          </p:cNvPr>
          <p:cNvGrpSpPr/>
          <p:nvPr/>
        </p:nvGrpSpPr>
        <p:grpSpPr>
          <a:xfrm>
            <a:off x="0" y="1113669"/>
            <a:ext cx="5410200" cy="2916162"/>
            <a:chOff x="0" y="1071638"/>
            <a:chExt cx="5410200" cy="2916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898E50-B8C4-4EA6-8C31-789A164E4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89" t="54672" r="1871" b="5526"/>
            <a:stretch/>
          </p:blipFill>
          <p:spPr>
            <a:xfrm>
              <a:off x="2565400" y="1071638"/>
              <a:ext cx="2844800" cy="291616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B7BD08-E423-4B53-A7C8-CD6DAF1B9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9" t="54672" r="77956" b="5526"/>
            <a:stretch/>
          </p:blipFill>
          <p:spPr>
            <a:xfrm>
              <a:off x="0" y="1071638"/>
              <a:ext cx="2641600" cy="29161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C97DAE-D25D-4065-B3C3-1EEE8DA9B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515" t="91960" r="1874" b="5526"/>
            <a:stretch/>
          </p:blipFill>
          <p:spPr>
            <a:xfrm>
              <a:off x="1943100" y="3803650"/>
              <a:ext cx="3467100" cy="1841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B089DF-5AC2-4BA6-8342-7C5FB367D51F}"/>
              </a:ext>
            </a:extLst>
          </p:cNvPr>
          <p:cNvGrpSpPr/>
          <p:nvPr/>
        </p:nvGrpSpPr>
        <p:grpSpPr>
          <a:xfrm>
            <a:off x="4024882" y="3765923"/>
            <a:ext cx="1385318" cy="263908"/>
            <a:chOff x="4729732" y="4471170"/>
            <a:chExt cx="1385318" cy="2639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87BA24-9727-4050-9C35-CDDC6EF30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11" t="92133" r="2378" b="5526"/>
            <a:stretch/>
          </p:blipFill>
          <p:spPr>
            <a:xfrm>
              <a:off x="4754113" y="4493434"/>
              <a:ext cx="1360937" cy="24164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535E79-9299-4A7C-BE9B-C7B5935921E9}"/>
                </a:ext>
              </a:extLst>
            </p:cNvPr>
            <p:cNvSpPr/>
            <p:nvPr/>
          </p:nvSpPr>
          <p:spPr>
            <a:xfrm>
              <a:off x="4729732" y="4471170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84570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(T-SQL) for json path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(Python) </a:t>
            </a:r>
            <a:r>
              <a:rPr lang="en-US" sz="2400" dirty="0" err="1">
                <a:cs typeface="Segoe UI Semibold" panose="020B0702040204020203" pitchFamily="34" charset="0"/>
              </a:rPr>
              <a:t>json_normalize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CognitiveAPI.ipynb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Trollhunters.ipynb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(PDF) </a:t>
            </a:r>
            <a:r>
              <a:rPr lang="en-US" sz="2400" dirty="0" err="1">
                <a:cs typeface="Segoe UI Semibold" panose="020B0702040204020203" pitchFamily="34" charset="0"/>
              </a:rPr>
              <a:t>TrumpUkraine.ipynb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72549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4073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https://docs.microsoft.com/azure/cognitive-services/text-analytics/quickstarts/python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https://azure.microsoft.com/services/cognitive-services/text-analytics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A9DC3-3132-41DC-B2F1-E9B4B639F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4" y="425705"/>
            <a:ext cx="7956551" cy="40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6" y="2118457"/>
            <a:ext cx="4392889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0B02D0-CAF7-48B6-9E6D-8ABB09C06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08"/>
          <a:stretch/>
        </p:blipFill>
        <p:spPr>
          <a:xfrm>
            <a:off x="-6213" y="0"/>
            <a:ext cx="9150213" cy="4613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A424BF-BE69-4AF4-835F-34AFAC9E1A47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472B9-1A29-467E-85FA-E73256CEF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C94CB9-C8BD-4CC0-9884-6EAE81ECC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303ACF-CC52-452D-B4E6-2E9AF8A2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12" y="735173"/>
            <a:ext cx="4422776" cy="3673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23278-66CE-4BEF-B554-883E04D6BB2E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https://docs.microsoft.com/sql/relational-databases/system-stored-procedures/sp-execute-external-script-transact-sql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896C9-B4BF-4F9A-A25C-63C78240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"/>
            <a:ext cx="9144000" cy="5139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B5689-EA92-4EEA-9F2F-F4814B43B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CF6FEC-D459-447F-AC06-60B889BF5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35" y="1742916"/>
            <a:ext cx="6018729" cy="1657668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DDEC21B-0CE8-49A9-BAFC-2C0FF365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Upgrade via Notebook</a:t>
            </a:r>
          </a:p>
        </p:txBody>
      </p:sp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F30275-3AED-497A-9CF1-7FFBA631767A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How to output values from sp_execute_external_script into table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Convert JSON API response to pandas Dataframe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9A1D7-B498-408E-B249-EC1FD4A6A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59" y="342900"/>
            <a:ext cx="8311882" cy="34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BA5AC8-A464-4834-A097-F64309D3DB7B}"/>
              </a:ext>
            </a:extLst>
          </p:cNvPr>
          <p:cNvSpPr txBox="1"/>
          <p:nvPr/>
        </p:nvSpPr>
        <p:spPr>
          <a:xfrm>
            <a:off x="172653" y="4804946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https://repl.it/languages/python3</a:t>
            </a:r>
            <a:r>
              <a:rPr lang="en-US" sz="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DDDC6-157B-4239-A9E6-4861907BD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54"/>
          <a:stretch/>
        </p:blipFill>
        <p:spPr>
          <a:xfrm>
            <a:off x="1116079" y="0"/>
            <a:ext cx="6911841" cy="49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3F0D9E-821A-46BC-9E5C-E37D25653906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https://tvtropes.org/pmwiki/pmwiki.php/Quotes/Trollhunters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https://netflix.com/trollhunters</a:t>
            </a:r>
            <a:r>
              <a:rPr lang="en-US" sz="8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852736-E8FA-4C64-8279-959669C9B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57"/>
          <a:stretch/>
        </p:blipFill>
        <p:spPr>
          <a:xfrm>
            <a:off x="0" y="0"/>
            <a:ext cx="9144000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B19537-E843-4E3B-9C1B-B1682A1C1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2" b="41568"/>
          <a:stretch/>
        </p:blipFill>
        <p:spPr>
          <a:xfrm>
            <a:off x="2206977" y="642882"/>
            <a:ext cx="4730045" cy="310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1F137-CE7F-4B79-98F6-CC45BC3BC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4" t="89095" r="-122" b="163"/>
          <a:stretch/>
        </p:blipFill>
        <p:spPr>
          <a:xfrm>
            <a:off x="1068641" y="4071118"/>
            <a:ext cx="700671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FA15F-BD70-43D1-9D56-5BF966935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 t="300" b="40342"/>
          <a:stretch/>
        </p:blipFill>
        <p:spPr>
          <a:xfrm>
            <a:off x="1146683" y="383887"/>
            <a:ext cx="6850633" cy="4010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EF5BD-B009-4B84-B741-E85A51522194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https://repl.it/languages/python3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24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B72CD-2758-4A08-A515-1F0914717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 t="54467" b="-1"/>
          <a:stretch/>
        </p:blipFill>
        <p:spPr>
          <a:xfrm>
            <a:off x="1146683" y="1033382"/>
            <a:ext cx="6850633" cy="3076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20305-2462-455E-9667-A8F93918B360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https://repl.it/languages/python3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25620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&amp; Casualty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PDF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7234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Paginated Report (RDL – PBIRS)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(Spark – BDC)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27875612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Hide Column based up Parameter Selected SSRS</a:t>
            </a:r>
            <a:endParaRPr lang="en-US" sz="8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9028A-7851-4745-AE4C-B9AE3B02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5" y="216972"/>
            <a:ext cx="7064989" cy="4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264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D53D406-EB08-4338-B499-CCDFB4B4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8" y="465399"/>
            <a:ext cx="7730398" cy="4212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0E6B7C-A4A2-46C8-9961-1A3815E78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66" t="36118" r="24523" b="54149"/>
          <a:stretch/>
        </p:blipFill>
        <p:spPr>
          <a:xfrm>
            <a:off x="401977" y="1804988"/>
            <a:ext cx="8336141" cy="153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https://www.yelp.com/developers/api_terms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https://www.yelp.com/developers/display_requirements</a:t>
            </a:r>
            <a:r>
              <a:rPr lang="en-US" sz="800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D3B4B8-CCA0-4BB7-AAE0-6B01F7883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7" b="37944"/>
          <a:stretch/>
        </p:blipFill>
        <p:spPr bwMode="auto">
          <a:xfrm>
            <a:off x="957778" y="166290"/>
            <a:ext cx="7228444" cy="451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2664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SQL Server Samples - Big Data Clusters - Spark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359437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Spark Streaming in BDC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fleitasarts.com</a:t>
            </a:r>
          </a:p>
          <a:p>
            <a:r>
              <a:rPr lang="en-US" dirty="0"/>
              <a:t>github.com/hfleitas/seattle19</a:t>
            </a:r>
          </a:p>
          <a:p>
            <a:r>
              <a:rPr lang="en-US" dirty="0"/>
              <a:t>netflix.com/trollhunters</a:t>
            </a:r>
          </a:p>
          <a:p>
            <a:r>
              <a:rPr lang="en-US" dirty="0"/>
              <a:t>SQL Server ML Services: </a:t>
            </a:r>
            <a:r>
              <a:rPr lang="en-US" dirty="0">
                <a:hlinkClick r:id="rId2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3"/>
              </a:rPr>
              <a:t>Learn alert</a:t>
            </a:r>
            <a:endParaRPr lang="en-US" dirty="0"/>
          </a:p>
          <a:p>
            <a:r>
              <a:rPr lang="en-US" dirty="0"/>
              <a:t>aka.ms/sqlworkshops</a:t>
            </a:r>
          </a:p>
          <a:p>
            <a:r>
              <a:rPr lang="en-US" dirty="0"/>
              <a:t>ailab.microsoft.com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aka.ms/ss19</a:t>
            </a:r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8" y="2118457"/>
            <a:ext cx="4392888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22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6551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arge ship in a body of water&#10;&#10;Description generated with very high confidence">
            <a:extLst>
              <a:ext uri="{FF2B5EF4-FFF2-40B4-BE49-F238E27FC236}">
                <a16:creationId xmlns:a16="http://schemas.microsoft.com/office/drawing/2014/main" id="{8FF1986E-3D28-4EB3-A94C-8D9262C6EB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55" r="48581" b="12257"/>
          <a:stretch/>
        </p:blipFill>
        <p:spPr>
          <a:xfrm>
            <a:off x="4452550" y="0"/>
            <a:ext cx="4721336" cy="5164931"/>
          </a:xfrm>
          <a:prstGeom prst="rect">
            <a:avLst/>
          </a:prstGeom>
        </p:spPr>
      </p:pic>
      <p:sp>
        <p:nvSpPr>
          <p:cNvPr id="23" name="Parallelogram 1">
            <a:extLst>
              <a:ext uri="{FF2B5EF4-FFF2-40B4-BE49-F238E27FC236}">
                <a16:creationId xmlns:a16="http://schemas.microsoft.com/office/drawing/2014/main" id="{90B8AFF8-4783-4317-81AB-046C98845385}"/>
              </a:ext>
            </a:extLst>
          </p:cNvPr>
          <p:cNvSpPr/>
          <p:nvPr/>
        </p:nvSpPr>
        <p:spPr>
          <a:xfrm>
            <a:off x="4214586" y="-27081"/>
            <a:ext cx="2215540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4" name="Parallelogram 1">
            <a:extLst>
              <a:ext uri="{FF2B5EF4-FFF2-40B4-BE49-F238E27FC236}">
                <a16:creationId xmlns:a16="http://schemas.microsoft.com/office/drawing/2014/main" id="{648E8FD3-DED6-481D-8F28-BFC25F1691EB}"/>
              </a:ext>
            </a:extLst>
          </p:cNvPr>
          <p:cNvSpPr/>
          <p:nvPr/>
        </p:nvSpPr>
        <p:spPr>
          <a:xfrm>
            <a:off x="4344215" y="-27081"/>
            <a:ext cx="2215539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79932-F48D-445A-96D0-753B01445664}"/>
              </a:ext>
            </a:extLst>
          </p:cNvPr>
          <p:cNvSpPr txBox="1"/>
          <p:nvPr/>
        </p:nvSpPr>
        <p:spPr>
          <a:xfrm>
            <a:off x="6198249" y="1394487"/>
            <a:ext cx="2945751" cy="2512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3429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38530" algn="l"/>
              </a:tabLst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4EE31-E585-4CAE-AA8E-E7E2F3A59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425723"/>
            <a:ext cx="2528768" cy="3717777"/>
          </a:xfrm>
          <a:prstGeom prst="rect">
            <a:avLst/>
          </a:prstGeom>
        </p:spPr>
      </p:pic>
      <p:sp>
        <p:nvSpPr>
          <p:cNvPr id="27" name="Parallelogram 1">
            <a:extLst>
              <a:ext uri="{FF2B5EF4-FFF2-40B4-BE49-F238E27FC236}">
                <a16:creationId xmlns:a16="http://schemas.microsoft.com/office/drawing/2014/main" id="{101D9EBD-410A-43C5-8DFE-F3B5E2E1B1D5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47" name="Text Placeholder 9">
            <a:hlinkClick r:id="rId6"/>
            <a:extLst>
              <a:ext uri="{FF2B5EF4-FFF2-40B4-BE49-F238E27FC236}">
                <a16:creationId xmlns:a16="http://schemas.microsoft.com/office/drawing/2014/main" id="{5CD6C013-4D97-45E3-8F07-F5BDA61AF6CC}"/>
              </a:ext>
            </a:extLst>
          </p:cNvPr>
          <p:cNvSpPr txBox="1">
            <a:spLocks/>
          </p:cNvSpPr>
          <p:nvPr/>
        </p:nvSpPr>
        <p:spPr>
          <a:xfrm>
            <a:off x="2824390" y="1858717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48" name="Picture 2" descr="Image result for twitter logo">
            <a:hlinkClick r:id="rId6"/>
            <a:extLst>
              <a:ext uri="{FF2B5EF4-FFF2-40B4-BE49-F238E27FC236}">
                <a16:creationId xmlns:a16="http://schemas.microsoft.com/office/drawing/2014/main" id="{4F0CAA02-E460-4A9E-BB1C-B6B82F1A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93" y="1858717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linkedin logo">
            <a:extLst>
              <a:ext uri="{FF2B5EF4-FFF2-40B4-BE49-F238E27FC236}">
                <a16:creationId xmlns:a16="http://schemas.microsoft.com/office/drawing/2014/main" id="{C41FFEDB-A357-4213-B3F6-E724F5C1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43" y="4140170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7F193-EB2E-40EA-9774-027E023246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3" y="3567638"/>
            <a:ext cx="306362" cy="306362"/>
          </a:xfrm>
          <a:prstGeom prst="rect">
            <a:avLst/>
          </a:prstGeom>
        </p:spPr>
      </p:pic>
      <p:pic>
        <p:nvPicPr>
          <p:cNvPr id="51" name="Picture 14" descr="Image result for wordpress logo">
            <a:extLst>
              <a:ext uri="{FF2B5EF4-FFF2-40B4-BE49-F238E27FC236}">
                <a16:creationId xmlns:a16="http://schemas.microsoft.com/office/drawing/2014/main" id="{2A57EA1B-4577-4D65-9FA6-081B30C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8" y="2997078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Placeholder 9">
            <a:hlinkClick r:id="rId11"/>
            <a:extLst>
              <a:ext uri="{FF2B5EF4-FFF2-40B4-BE49-F238E27FC236}">
                <a16:creationId xmlns:a16="http://schemas.microsoft.com/office/drawing/2014/main" id="{027EA7D1-4CC3-428C-A4E6-A2A95BD829CB}"/>
              </a:ext>
            </a:extLst>
          </p:cNvPr>
          <p:cNvSpPr txBox="1">
            <a:spLocks/>
          </p:cNvSpPr>
          <p:nvPr/>
        </p:nvSpPr>
        <p:spPr>
          <a:xfrm>
            <a:off x="2823328" y="3567639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53" name="Picture 16" descr="Image result for outlook email logo black">
            <a:extLst>
              <a:ext uri="{FF2B5EF4-FFF2-40B4-BE49-F238E27FC236}">
                <a16:creationId xmlns:a16="http://schemas.microsoft.com/office/drawing/2014/main" id="{1339D10F-A7F6-459A-BC41-86945412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9" y="242474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Placeholder 9">
            <a:hlinkClick r:id="rId13"/>
            <a:extLst>
              <a:ext uri="{FF2B5EF4-FFF2-40B4-BE49-F238E27FC236}">
                <a16:creationId xmlns:a16="http://schemas.microsoft.com/office/drawing/2014/main" id="{DC22C29F-1B24-4845-BF52-52D9FC3A9AA6}"/>
              </a:ext>
            </a:extLst>
          </p:cNvPr>
          <p:cNvSpPr txBox="1">
            <a:spLocks/>
          </p:cNvSpPr>
          <p:nvPr/>
        </p:nvSpPr>
        <p:spPr>
          <a:xfrm>
            <a:off x="2823329" y="2993090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55" name="Text Placeholder 9">
            <a:hlinkClick r:id="rId14"/>
            <a:extLst>
              <a:ext uri="{FF2B5EF4-FFF2-40B4-BE49-F238E27FC236}">
                <a16:creationId xmlns:a16="http://schemas.microsoft.com/office/drawing/2014/main" id="{4DBB72F9-D5CE-45FA-9220-80BF8C6D9267}"/>
              </a:ext>
            </a:extLst>
          </p:cNvPr>
          <p:cNvSpPr txBox="1">
            <a:spLocks/>
          </p:cNvSpPr>
          <p:nvPr/>
        </p:nvSpPr>
        <p:spPr>
          <a:xfrm>
            <a:off x="2824287" y="4140541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56" name="Text Placeholder 9">
            <a:hlinkClick r:id="rId15"/>
            <a:extLst>
              <a:ext uri="{FF2B5EF4-FFF2-40B4-BE49-F238E27FC236}">
                <a16:creationId xmlns:a16="http://schemas.microsoft.com/office/drawing/2014/main" id="{6C680AE3-1A90-44CC-9B42-3B17584F8112}"/>
              </a:ext>
            </a:extLst>
          </p:cNvPr>
          <p:cNvSpPr txBox="1">
            <a:spLocks/>
          </p:cNvSpPr>
          <p:nvPr/>
        </p:nvSpPr>
        <p:spPr>
          <a:xfrm>
            <a:off x="2823328" y="2423076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C86DBB8C-8D9C-4C8B-85CF-3CF390C5F1C0}"/>
              </a:ext>
            </a:extLst>
          </p:cNvPr>
          <p:cNvSpPr/>
          <p:nvPr/>
        </p:nvSpPr>
        <p:spPr>
          <a:xfrm rot="5400000" flipH="1">
            <a:off x="5944133" y="1933040"/>
            <a:ext cx="647944" cy="581156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4E27097-0D66-421E-9372-CA343360BA7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0DAA1A6-7EC9-4C9E-9E7C-C746D36EE769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&amp; Casualty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3910863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US" dirty="0"/>
              <a:t>5 DEMOS</a:t>
            </a:r>
          </a:p>
          <a:p>
            <a:pPr>
              <a:spcAft>
                <a:spcPts val="1800"/>
              </a:spcAft>
            </a:pPr>
            <a:r>
              <a:rPr lang="en-US" dirty="0"/>
              <a:t>Setup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/>
              <a:t>Debugging</a:t>
            </a:r>
          </a:p>
          <a:p>
            <a:pPr>
              <a:spcAft>
                <a:spcPts val="1800"/>
              </a:spcAft>
            </a:pPr>
            <a:r>
              <a:rPr lang="en-US" dirty="0"/>
              <a:t>Performance</a:t>
            </a:r>
          </a:p>
          <a:p>
            <a:pPr>
              <a:spcAft>
                <a:spcPts val="1800"/>
              </a:spcAft>
            </a:pPr>
            <a:r>
              <a:rPr lang="en-US" dirty="0"/>
              <a:t>Cognitive API</a:t>
            </a:r>
          </a:p>
          <a:p>
            <a:pPr>
              <a:spcAft>
                <a:spcPts val="1800"/>
              </a:spcAft>
            </a:pPr>
            <a:r>
              <a:rPr lang="en-US" dirty="0"/>
              <a:t>Spark Streaming</a:t>
            </a:r>
          </a:p>
        </p:txBody>
      </p:sp>
    </p:spTree>
    <p:extLst>
      <p:ext uri="{BB962C8B-B14F-4D97-AF65-F5344CB8AC3E}">
        <p14:creationId xmlns:p14="http://schemas.microsoft.com/office/powerpoint/2010/main" val="4242961037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7313</TotalTime>
  <Words>1191</Words>
  <Application>Microsoft Office PowerPoint</Application>
  <PresentationFormat>On-screen Show (16:9)</PresentationFormat>
  <Paragraphs>261</Paragraphs>
  <Slides>86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97" baseType="lpstr">
      <vt:lpstr>Arial</vt:lpstr>
      <vt:lpstr>Calibri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1_PASS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Universal Insurance Holdings (UVE): Growth Story</vt:lpstr>
      <vt:lpstr>Agenda</vt:lpstr>
      <vt:lpstr>one</vt:lpstr>
      <vt:lpstr>PowerPoint Presentation</vt:lpstr>
      <vt:lpstr>PowerPoint Presentation</vt:lpstr>
      <vt:lpstr>Execution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</vt:lpstr>
      <vt:lpstr>PowerPoint Presentation</vt:lpstr>
      <vt:lpstr>PowerPoint Presentation</vt:lpstr>
      <vt:lpstr>PowerPoint Presentation</vt:lpstr>
      <vt:lpstr>PowerPoint Presentation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Upgrade via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1404</cp:revision>
  <dcterms:created xsi:type="dcterms:W3CDTF">2013-07-12T18:23:55Z</dcterms:created>
  <dcterms:modified xsi:type="dcterms:W3CDTF">2019-11-06T00:23:30Z</dcterms:modified>
  <cp:contentStatus/>
</cp:coreProperties>
</file>